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80" r:id="rId21"/>
    <p:sldId id="281" r:id="rId22"/>
    <p:sldId id="278" r:id="rId23"/>
    <p:sldId id="277" r:id="rId24"/>
  </p:sldIdLst>
  <p:sldSz cx="9144000" cy="5143500" type="screen16x9"/>
  <p:notesSz cx="9144000" cy="5143500"/>
  <p:embeddedFontLs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342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8BFD4-D155-4D1D-AD5B-A30AB267CBFF}" type="datetimeFigureOut">
              <a:rPr lang="zh-CN" altLang="en-US" smtClean="0"/>
              <a:pPr/>
              <a:t>2019-07-31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214A3-08D7-4EEF-B5B9-41802AB4EDB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214A3-08D7-4EEF-B5B9-41802AB4EDB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7/31/2019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7/31/2019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5592" y="1332297"/>
            <a:ext cx="2075171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595959"/>
                </a:solidFill>
                <a:latin typeface="Calibri"/>
                <a:cs typeface="Calibri"/>
              </a:rPr>
              <a:t>PEAK-TAICHI</a:t>
            </a:r>
            <a:r>
              <a:rPr sz="1200" b="1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– 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5440" y="1701105"/>
            <a:ext cx="3152588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595959"/>
                </a:solidFill>
              </a:rPr>
              <a:t>PEAK-TAICHI, a new midsole material jointly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developed by Peak Sport and China’s top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scientists specializing in smart polymer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materials, enables the running shoe to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adjust its contour and other functionalities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based on the movements of the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wearer, providing an optimum experience in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terms of comfort. With full ownership of the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associated intellectual property, Peak Sport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plans to launch more PEAK-TAICHI-based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sports products, including footwear,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high-performance sports underwear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and safety protectors.</a:t>
            </a:r>
            <a:endParaRPr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33769" y="1115889"/>
            <a:ext cx="486801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P4U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7383" y="1484697"/>
            <a:ext cx="297458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altLang="zh-CN" sz="1200" b="1" baseline="0" dirty="0" smtClean="0">
                <a:solidFill>
                  <a:srgbClr val="595959"/>
                </a:solidFill>
                <a:latin typeface="Calibri-Bold"/>
              </a:rPr>
              <a:t>PEAK-TAICHI </a:t>
            </a:r>
            <a:r>
              <a:rPr lang="en-US" altLang="zh-CN" sz="1200" b="1" dirty="0">
                <a:solidFill>
                  <a:srgbClr val="595959"/>
                </a:solidFill>
              </a:rPr>
              <a:t>is made of P4U, a smart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polymer material that can react to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environmental stress. Under normal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conditions, the material is soft to the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touch, however, can become athletically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firm on impact yet return to a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comfortable soft state once the external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force disappears. The polymer material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represents China's breakthrough in the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sector. PEAK-TAICHI, a gel material able to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adjust its properties based on changes in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the wearer's movements, distinguishes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itself from similar materials due to its</a:t>
            </a:r>
          </a:p>
          <a:p>
            <a:pPr algn="r"/>
            <a:r>
              <a:rPr lang="en-US" altLang="zh-CN" sz="1200" dirty="0">
                <a:solidFill>
                  <a:srgbClr val="595959"/>
                </a:solidFill>
              </a:rPr>
              <a:t>unique dynamic performance.</a:t>
            </a:r>
            <a:endParaRPr sz="12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35447" y="1332297"/>
            <a:ext cx="2451576" cy="57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PEAK</a:t>
            </a:r>
            <a:r>
              <a:rPr sz="12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TAICHI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Self-adaptation</a:t>
            </a:r>
            <a:r>
              <a:rPr sz="12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Smart 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35447" y="1880937"/>
            <a:ext cx="415703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595959"/>
                </a:solidFill>
              </a:rPr>
              <a:t>This new subversive midsole technology enables adaptive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shock absorption and resilience according to the motion states.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Miraculously, the technology is able to "think" and adapt and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adjust itself according to the wearer, motion states and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other external information, thus bringing better experience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to the wearer.</a:t>
            </a:r>
            <a:endParaRPr sz="1200" spc="-25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05592" y="1332297"/>
            <a:ext cx="1356227" cy="756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PEAK</a:t>
            </a:r>
            <a:r>
              <a:rPr sz="1200" b="1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95959"/>
                </a:solidFill>
                <a:latin typeface="Calibri"/>
                <a:cs typeface="Calibri"/>
              </a:rPr>
              <a:t>TAICHI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Self-adaptation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Smart Technology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05592" y="2069913"/>
            <a:ext cx="1867008" cy="2392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When you walk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4" dirty="0">
                <a:solidFill>
                  <a:srgbClr val="595959"/>
                </a:solidFill>
                <a:latin typeface="Calibri"/>
                <a:cs typeface="Calibri"/>
              </a:rPr>
              <a:t>slowly,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molecules separate</a:t>
            </a:r>
          </a:p>
          <a:p>
            <a:pPr marL="0" marR="0">
              <a:lnSpc>
                <a:spcPts val="1250"/>
              </a:lnSpc>
              <a:spcBef>
                <a:spcPts val="26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12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each </a:t>
            </a:r>
            <a:r>
              <a:rPr sz="1200" spc="-21" dirty="0">
                <a:solidFill>
                  <a:srgbClr val="595959"/>
                </a:solidFill>
                <a:latin typeface="Calibri"/>
                <a:cs typeface="Calibri"/>
              </a:rPr>
              <a:t>other,</a:t>
            </a:r>
            <a:r>
              <a:rPr sz="12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making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you feel</a:t>
            </a:r>
            <a:r>
              <a:rPr sz="1200" spc="1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95959"/>
                </a:solidFill>
                <a:latin typeface="Calibri"/>
                <a:cs typeface="Calibri"/>
              </a:rPr>
              <a:t>like</a:t>
            </a:r>
            <a:r>
              <a:rPr sz="1200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you 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stepping on a sponge with</a:t>
            </a:r>
          </a:p>
          <a:p>
            <a:pPr marL="0" marR="0">
              <a:lnSpc>
                <a:spcPts val="1250"/>
              </a:lnSpc>
              <a:spcBef>
                <a:spcPts val="237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bare</a:t>
            </a:r>
            <a:r>
              <a:rPr sz="12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95959"/>
                </a:solidFill>
                <a:latin typeface="Calibri"/>
                <a:cs typeface="Calibri"/>
              </a:rPr>
              <a:t>feet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When you walk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4" dirty="0">
                <a:solidFill>
                  <a:srgbClr val="595959"/>
                </a:solidFill>
                <a:latin typeface="Calibri"/>
                <a:cs typeface="Calibri"/>
              </a:rPr>
              <a:t>slowly,</a:t>
            </a:r>
          </a:p>
          <a:p>
            <a:pPr marL="0" marR="0">
              <a:lnSpc>
                <a:spcPts val="1250"/>
              </a:lnSpc>
              <a:spcBef>
                <a:spcPts val="26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the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molecules separate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from</a:t>
            </a:r>
            <a:r>
              <a:rPr sz="12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each </a:t>
            </a:r>
            <a:r>
              <a:rPr sz="1200" spc="-21" dirty="0">
                <a:solidFill>
                  <a:srgbClr val="595959"/>
                </a:solidFill>
                <a:latin typeface="Calibri"/>
                <a:cs typeface="Calibri"/>
              </a:rPr>
              <a:t>other,</a:t>
            </a:r>
            <a:r>
              <a:rPr sz="1200" spc="2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making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you feel</a:t>
            </a:r>
            <a:r>
              <a:rPr sz="1200" spc="11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95959"/>
                </a:solidFill>
                <a:latin typeface="Calibri"/>
                <a:cs typeface="Calibri"/>
              </a:rPr>
              <a:t>like</a:t>
            </a:r>
            <a:r>
              <a:rPr sz="1200" spc="18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you </a:t>
            </a:r>
            <a:r>
              <a:rPr sz="1200" spc="-10" dirty="0">
                <a:solidFill>
                  <a:srgbClr val="595959"/>
                </a:solidFill>
                <a:latin typeface="Calibri"/>
                <a:cs typeface="Calibri"/>
              </a:rPr>
              <a:t>are</a:t>
            </a:r>
          </a:p>
          <a:p>
            <a:pPr marL="0" marR="0">
              <a:lnSpc>
                <a:spcPts val="1250"/>
              </a:lnSpc>
              <a:spcBef>
                <a:spcPts val="237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stepping on a sponge with</a:t>
            </a:r>
          </a:p>
          <a:p>
            <a:pPr marL="0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bare</a:t>
            </a:r>
            <a:r>
              <a:rPr sz="1200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spc="-11" dirty="0">
                <a:solidFill>
                  <a:srgbClr val="595959"/>
                </a:solidFill>
                <a:latin typeface="Calibri"/>
                <a:cs typeface="Calibri"/>
              </a:rPr>
              <a:t>feet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16216" y="771550"/>
            <a:ext cx="2041853" cy="1459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WALKING</a:t>
            </a:r>
          </a:p>
          <a:p>
            <a:r>
              <a:rPr lang="en-US" altLang="zh-CN" sz="1200" dirty="0"/>
              <a:t>TAICHI Self-adaptation Smart</a:t>
            </a:r>
          </a:p>
          <a:p>
            <a:r>
              <a:rPr lang="en-US" altLang="zh-CN" sz="1200" dirty="0"/>
              <a:t>Running Shoes was able to</a:t>
            </a:r>
          </a:p>
          <a:p>
            <a:r>
              <a:rPr lang="en-US" altLang="zh-CN" sz="1200" dirty="0"/>
              <a:t>achieve the near full mark.</a:t>
            </a:r>
          </a:p>
          <a:p>
            <a:r>
              <a:rPr lang="en-US" altLang="zh-CN" sz="1200" dirty="0"/>
              <a:t>They are so soft, even Princess</a:t>
            </a:r>
          </a:p>
          <a:p>
            <a:r>
              <a:rPr lang="en-US" altLang="zh-CN" sz="1200" dirty="0"/>
              <a:t>Pea wants to sleep on them.</a:t>
            </a:r>
          </a:p>
          <a:p>
            <a:r>
              <a:rPr lang="en-US" altLang="zh-CN" sz="1200" dirty="0"/>
              <a:t>In the walking state, the full</a:t>
            </a:r>
          </a:p>
          <a:p>
            <a:r>
              <a:rPr lang="en-US" altLang="zh-CN" sz="1200" dirty="0"/>
              <a:t>score is 10 points.</a:t>
            </a:r>
            <a:endParaRPr sz="12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231" y="1332297"/>
            <a:ext cx="1672883" cy="57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PEAK</a:t>
            </a:r>
            <a:r>
              <a:rPr sz="1200" b="1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TAICHI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Shoes technology </a:t>
            </a:r>
            <a:r>
              <a:rPr sz="1200" b="1" spc="-10" dirty="0">
                <a:solidFill>
                  <a:srgbClr val="585858"/>
                </a:solidFill>
                <a:latin typeface="Calibri"/>
                <a:cs typeface="Calibri"/>
              </a:rPr>
              <a:t>tests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2231" y="1880937"/>
            <a:ext cx="2009529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en-US" altLang="zh-CN" sz="1200" dirty="0"/>
              <a:t>Tests conducted in cooperation</a:t>
            </a:r>
          </a:p>
          <a:p>
            <a:pPr algn="just"/>
            <a:r>
              <a:rPr lang="en-US" altLang="zh-CN" sz="1200" dirty="0"/>
              <a:t>with the Biomechanics</a:t>
            </a:r>
          </a:p>
          <a:p>
            <a:pPr algn="just"/>
            <a:r>
              <a:rPr lang="en-US" altLang="zh-CN" sz="1200" dirty="0"/>
              <a:t>Laboratory, Beijing Sport</a:t>
            </a:r>
          </a:p>
          <a:p>
            <a:pPr algn="just"/>
            <a:r>
              <a:rPr lang="en-US" altLang="zh-CN" sz="1200" dirty="0"/>
              <a:t>University show that, the</a:t>
            </a:r>
          </a:p>
          <a:p>
            <a:pPr algn="just"/>
            <a:r>
              <a:rPr lang="en-US" altLang="zh-CN" sz="1200" dirty="0"/>
              <a:t>cushiony effect of </a:t>
            </a:r>
            <a:r>
              <a:rPr lang="en-US" altLang="zh-CN" sz="1200" dirty="0" err="1"/>
              <a:t>Taichi</a:t>
            </a:r>
            <a:r>
              <a:rPr lang="en-US" altLang="zh-CN" sz="1200" dirty="0"/>
              <a:t> shoes</a:t>
            </a:r>
          </a:p>
          <a:p>
            <a:pPr algn="just"/>
            <a:r>
              <a:rPr lang="en-US" altLang="zh-CN" sz="1200" dirty="0"/>
              <a:t>is slightly lower than that of</a:t>
            </a:r>
          </a:p>
          <a:p>
            <a:pPr algn="just"/>
            <a:r>
              <a:rPr lang="en-US" altLang="zh-CN" sz="1200" dirty="0" err="1"/>
              <a:t>Skechers</a:t>
            </a:r>
            <a:r>
              <a:rPr lang="en-US" altLang="zh-CN" sz="1200" dirty="0"/>
              <a:t> shoes known for their</a:t>
            </a:r>
          </a:p>
          <a:p>
            <a:pPr algn="just"/>
            <a:r>
              <a:rPr lang="en-US" altLang="zh-CN" sz="1200" dirty="0"/>
              <a:t>softness, but much higher than</a:t>
            </a:r>
          </a:p>
          <a:p>
            <a:pPr algn="just"/>
            <a:r>
              <a:rPr lang="en-US" altLang="zh-CN" sz="1200" dirty="0"/>
              <a:t>that of Asics and Adidas BOOST</a:t>
            </a:r>
          </a:p>
          <a:p>
            <a:pPr algn="just"/>
            <a:r>
              <a:rPr lang="en-US" altLang="zh-CN" sz="1200" dirty="0"/>
              <a:t>shoes. But in running mode, it is</a:t>
            </a:r>
          </a:p>
          <a:p>
            <a:pPr algn="just"/>
            <a:r>
              <a:rPr lang="en-US" altLang="zh-CN" sz="1200" dirty="0"/>
              <a:t>much more resilient than Asics</a:t>
            </a:r>
          </a:p>
          <a:p>
            <a:pPr algn="just"/>
            <a:r>
              <a:rPr lang="en-US" altLang="zh-CN" sz="1200" dirty="0"/>
              <a:t>and </a:t>
            </a:r>
            <a:r>
              <a:rPr lang="en-US" altLang="zh-CN" sz="1200" dirty="0" err="1"/>
              <a:t>Skechers</a:t>
            </a:r>
            <a:r>
              <a:rPr lang="en-US" altLang="zh-CN" sz="1200" dirty="0"/>
              <a:t> shoes adopting</a:t>
            </a:r>
          </a:p>
          <a:p>
            <a:pPr algn="just"/>
            <a:r>
              <a:rPr lang="en-US" altLang="zh-CN" sz="1200" dirty="0"/>
              <a:t>BOOST technology.</a:t>
            </a:r>
            <a:endParaRPr sz="1200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16216" y="2931790"/>
            <a:ext cx="199513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b="1" dirty="0"/>
              <a:t>RUNNING FAST</a:t>
            </a:r>
          </a:p>
          <a:p>
            <a:r>
              <a:rPr lang="en-US" altLang="zh-CN" sz="1200" dirty="0"/>
              <a:t>TAICHI Self-adaptation Smart</a:t>
            </a:r>
          </a:p>
          <a:p>
            <a:r>
              <a:rPr lang="en-US" altLang="zh-CN" sz="1200" dirty="0"/>
              <a:t>Running Shoes is firmly in first</a:t>
            </a:r>
          </a:p>
          <a:p>
            <a:r>
              <a:rPr lang="en-US" altLang="zh-CN" sz="1200" dirty="0"/>
              <a:t>place. Such resilience absolutely</a:t>
            </a:r>
          </a:p>
          <a:p>
            <a:r>
              <a:rPr lang="en-US" altLang="zh-CN" sz="1200" dirty="0"/>
              <a:t>deserves the full mark!</a:t>
            </a:r>
          </a:p>
          <a:p>
            <a:r>
              <a:rPr lang="en-US" altLang="zh-CN" sz="1200" dirty="0"/>
              <a:t>In the fast running state, the full</a:t>
            </a:r>
          </a:p>
          <a:p>
            <a:r>
              <a:rPr lang="en-US" altLang="zh-CN" sz="1200" dirty="0"/>
              <a:t>score is 10 points.</a:t>
            </a:r>
            <a:endParaRPr sz="1200" b="1" spc="-28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7878" y="256514"/>
            <a:ext cx="7780295" cy="581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PEAK-TAICHI</a:t>
            </a:r>
            <a:r>
              <a:rPr sz="1800" b="1" spc="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–</a:t>
            </a:r>
            <a:r>
              <a:rPr sz="1800" b="1" spc="42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A NEW</a:t>
            </a:r>
            <a:r>
              <a:rPr sz="1800" b="1" spc="1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ERA OF</a:t>
            </a:r>
            <a:r>
              <a:rPr sz="18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85858"/>
                </a:solidFill>
                <a:latin typeface="Calibri"/>
                <a:cs typeface="Calibri"/>
              </a:rPr>
              <a:t>SELF-ADAPTIVE PERFORMANCE </a:t>
            </a:r>
            <a:r>
              <a:rPr sz="1800" b="1" spc="-20" dirty="0">
                <a:solidFill>
                  <a:srgbClr val="585858"/>
                </a:solidFill>
                <a:latin typeface="Calibri"/>
                <a:cs typeface="Calibri"/>
              </a:rPr>
              <a:t>APPAREL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520" y="542865"/>
            <a:ext cx="8819612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/>
              <a:t>Performance apparel is one of the fastest-growing sectors of the global textile industry. The growth of the performance apparel market can be</a:t>
            </a:r>
          </a:p>
          <a:p>
            <a:r>
              <a:rPr lang="en-US" altLang="zh-CN" sz="1200" dirty="0" smtClean="0"/>
              <a:t>attributed to lifestyle changes made by a majority of the population. Clothing no longer represents just status and sophistication –</a:t>
            </a:r>
          </a:p>
          <a:p>
            <a:r>
              <a:rPr lang="en-US" altLang="zh-CN" sz="1200" dirty="0" smtClean="0"/>
              <a:t>functionality and performance count and clothing should be fit for a purpose</a:t>
            </a:r>
          </a:p>
          <a:p>
            <a:r>
              <a:rPr lang="en-US" altLang="zh-CN" sz="1200" dirty="0" smtClean="0"/>
              <a:t>At present, the biggest pain point of consumers is that they want soft and comfortable shoes when walking, but expect the shoes to provide</a:t>
            </a:r>
          </a:p>
          <a:p>
            <a:r>
              <a:rPr lang="en-US" altLang="zh-CN" sz="1200" dirty="0" smtClean="0"/>
              <a:t>relatively strong support and resilience when running. Traditional midsole materials are contradictory in these two aspects and cannot meet</a:t>
            </a:r>
          </a:p>
          <a:p>
            <a:r>
              <a:rPr lang="en-US" altLang="zh-CN" sz="1200" dirty="0" smtClean="0"/>
              <a:t>both demands at the same time. </a:t>
            </a:r>
            <a:r>
              <a:rPr lang="en-US" altLang="zh-CN" sz="1200" dirty="0" err="1" smtClean="0"/>
              <a:t>Taichi</a:t>
            </a:r>
            <a:r>
              <a:rPr lang="en-US" altLang="zh-CN" sz="1200" dirty="0" smtClean="0"/>
              <a:t> can adjust its performance according to the different state of movement, and its "self-adaption"</a:t>
            </a:r>
          </a:p>
          <a:p>
            <a:r>
              <a:rPr lang="en-US" altLang="zh-CN" sz="1200" dirty="0" smtClean="0"/>
              <a:t>feature makes people's movement desire no longer restricted by sports equipment. </a:t>
            </a:r>
            <a:r>
              <a:rPr lang="en-US" altLang="zh-CN" sz="1200" b="1" dirty="0" smtClean="0"/>
              <a:t>Peak has full proprietary rights to </a:t>
            </a:r>
            <a:r>
              <a:rPr lang="en-US" altLang="zh-CN" sz="1200" b="1" dirty="0" err="1" smtClean="0"/>
              <a:t>Taichi</a:t>
            </a:r>
            <a:r>
              <a:rPr lang="en-US" altLang="zh-CN" sz="1200" b="1" dirty="0" smtClean="0"/>
              <a:t> technology,</a:t>
            </a:r>
          </a:p>
          <a:p>
            <a:r>
              <a:rPr lang="en-US" altLang="zh-CN" sz="1200" b="1" dirty="0" smtClean="0"/>
              <a:t>which will be used in a variety of PEAK products in the future to usher in the era of self-adaptive sport technology.</a:t>
            </a:r>
            <a:endParaRPr sz="1200" b="1" dirty="0">
              <a:solidFill>
                <a:srgbClr val="585858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313" y="4023628"/>
            <a:ext cx="1091841" cy="32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Resilience boost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23866" y="4023628"/>
            <a:ext cx="1666082" cy="703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Muscle tremor reduction</a:t>
            </a:r>
          </a:p>
          <a:p>
            <a:pPr marL="0" marR="0">
              <a:lnSpc>
                <a:spcPts val="1041"/>
              </a:lnSpc>
              <a:spcBef>
                <a:spcPts val="496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Muscle soreness reduction</a:t>
            </a:r>
          </a:p>
          <a:p>
            <a:pPr marL="0" marR="0">
              <a:lnSpc>
                <a:spcPts val="1041"/>
              </a:lnSpc>
              <a:spcBef>
                <a:spcPts val="47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tucking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6410" y="4023628"/>
            <a:ext cx="2439052" cy="511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Excessive chest displacement reduction</a:t>
            </a:r>
          </a:p>
          <a:p>
            <a:pPr marL="0" marR="0">
              <a:lnSpc>
                <a:spcPts val="1041"/>
              </a:lnSpc>
              <a:spcBef>
                <a:spcPts val="496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tucking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20271" y="4023628"/>
            <a:ext cx="1561073" cy="511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Muscle tremor reduction</a:t>
            </a:r>
          </a:p>
          <a:p>
            <a:pPr marL="0" marR="0">
              <a:lnSpc>
                <a:spcPts val="1041"/>
              </a:lnSpc>
              <a:spcBef>
                <a:spcPts val="496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joint protection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98313" y="4212603"/>
            <a:ext cx="1700244" cy="895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Cushion (shock absorption)</a:t>
            </a:r>
          </a:p>
          <a:p>
            <a:pPr marL="0" marR="0">
              <a:lnSpc>
                <a:spcPts val="1041"/>
              </a:lnSpc>
              <a:spcBef>
                <a:spcPts val="52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forefoot support</a:t>
            </a:r>
          </a:p>
          <a:p>
            <a:pPr marL="0" marR="0">
              <a:lnSpc>
                <a:spcPts val="1041"/>
              </a:lnSpc>
              <a:spcBef>
                <a:spcPts val="446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ankle protection</a:t>
            </a:r>
          </a:p>
          <a:p>
            <a:pPr marL="0" marR="0">
              <a:lnSpc>
                <a:spcPts val="1041"/>
              </a:lnSpc>
              <a:spcBef>
                <a:spcPts val="52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Dynamic arch anti-torsion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56410" y="4404627"/>
            <a:ext cx="1919232" cy="322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41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585858"/>
                </a:solidFill>
                <a:latin typeface="LBJLSO+ArialMT"/>
                <a:cs typeface="LBJLSO+ArialMT"/>
              </a:rPr>
              <a:t>•</a:t>
            </a:r>
            <a:r>
              <a:rPr sz="1000" b="1" dirty="0">
                <a:solidFill>
                  <a:srgbClr val="585858"/>
                </a:solidFill>
                <a:latin typeface="Calibri"/>
                <a:cs typeface="Calibri"/>
              </a:rPr>
              <a:t>Adaption to multiple strengths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934" y="1926871"/>
            <a:ext cx="2657235" cy="645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595959"/>
                </a:solidFill>
                <a:latin typeface="Calibri"/>
                <a:cs typeface="Calibri"/>
              </a:rPr>
              <a:t>The most comfortable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85377" y="1399353"/>
            <a:ext cx="2578407" cy="1125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964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It is</a:t>
            </a:r>
            <a:r>
              <a:rPr sz="12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 light weight, slip resistant and</a:t>
            </a:r>
          </a:p>
          <a:p>
            <a:pPr marL="6858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comfortable</a:t>
            </a:r>
            <a:r>
              <a:rPr sz="120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fit running shoes, but it</a:t>
            </a:r>
          </a:p>
          <a:p>
            <a:pPr marL="0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also has</a:t>
            </a:r>
            <a:r>
              <a:rPr sz="120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the</a:t>
            </a:r>
            <a:r>
              <a:rPr sz="12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characteristics</a:t>
            </a:r>
            <a:r>
              <a:rPr sz="1200" spc="1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of casual</a:t>
            </a:r>
          </a:p>
          <a:p>
            <a:pPr marL="115366" marR="0">
              <a:lnSpc>
                <a:spcPts val="1250"/>
              </a:lnSpc>
              <a:spcBef>
                <a:spcPts val="91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shoes. Perfect </a:t>
            </a:r>
            <a:r>
              <a:rPr sz="1200" spc="-11" dirty="0">
                <a:solidFill>
                  <a:srgbClr val="585858"/>
                </a:solidFill>
                <a:latin typeface="Calibri"/>
                <a:cs typeface="Calibri"/>
              </a:rPr>
              <a:t>for</a:t>
            </a:r>
            <a:r>
              <a:rPr sz="12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walking, work,</a:t>
            </a:r>
          </a:p>
          <a:p>
            <a:pPr marL="651814" marR="0">
              <a:lnSpc>
                <a:spcPts val="1250"/>
              </a:lnSpc>
              <a:spcBef>
                <a:spcPts val="261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gym</a:t>
            </a:r>
            <a:r>
              <a:rPr sz="120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and so on.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2066" y="1487745"/>
            <a:ext cx="2447385" cy="936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Shock-absorbing material provides</a:t>
            </a:r>
          </a:p>
          <a:p>
            <a:pPr marL="138684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spc="-10" dirty="0">
                <a:solidFill>
                  <a:srgbClr val="585858"/>
                </a:solidFill>
                <a:latin typeface="Calibri"/>
                <a:cs typeface="Calibri"/>
              </a:rPr>
              <a:t>extra</a:t>
            </a:r>
            <a:r>
              <a:rPr sz="1200" spc="12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protection from</a:t>
            </a:r>
            <a:r>
              <a:rPr sz="1200" spc="1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harmful</a:t>
            </a:r>
          </a:p>
          <a:p>
            <a:pPr marL="163677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impact forces</a:t>
            </a:r>
            <a:r>
              <a:rPr sz="1200" spc="18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with additional</a:t>
            </a:r>
          </a:p>
          <a:p>
            <a:pPr marL="580796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heel cushioning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6656" y="1487745"/>
            <a:ext cx="2439022" cy="936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Bounse has</a:t>
            </a:r>
            <a:r>
              <a:rPr sz="1200" spc="11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a higher rebound than</a:t>
            </a:r>
          </a:p>
          <a:p>
            <a:pPr marL="244906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ordinary midsole material.</a:t>
            </a:r>
          </a:p>
          <a:p>
            <a:pPr marL="121767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Bounse assists</a:t>
            </a:r>
            <a:r>
              <a:rPr sz="1200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foot propulsion</a:t>
            </a:r>
          </a:p>
          <a:p>
            <a:pPr marL="461162" marR="0">
              <a:lnSpc>
                <a:spcPts val="1250"/>
              </a:lnSpc>
              <a:spcBef>
                <a:spcPts val="115"/>
              </a:spcBef>
              <a:spcAft>
                <a:spcPts val="0"/>
              </a:spcAft>
            </a:pPr>
            <a:r>
              <a:rPr sz="1200" spc="-11" dirty="0">
                <a:solidFill>
                  <a:srgbClr val="585858"/>
                </a:solidFill>
                <a:latin typeface="Calibri"/>
                <a:cs typeface="Calibri"/>
              </a:rPr>
              <a:t>by</a:t>
            </a: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 providing </a:t>
            </a:r>
            <a:r>
              <a:rPr sz="1200" spc="-28" dirty="0">
                <a:solidFill>
                  <a:srgbClr val="585858"/>
                </a:solidFill>
                <a:latin typeface="Calibri"/>
                <a:cs typeface="Calibri"/>
              </a:rPr>
              <a:t>better.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11312" y="1405449"/>
            <a:ext cx="1628736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PEAK</a:t>
            </a:r>
            <a:r>
              <a:rPr sz="1200" b="1" spc="15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INTERNATIONAL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1312" y="1774257"/>
            <a:ext cx="4925254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595959"/>
                </a:solidFill>
              </a:rPr>
              <a:t>Peak International is the global branch department of Peak Sport, the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most important manufacturer of Sport Apparel in China.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Peak International is focused to develop new markets and new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products overseas.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Leading Chinese sportswear brand Peak Sport Products Co.,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Limited ("Peak Sport") recently launched a brand new, innovative,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high-tech material, PEAK-TAICHI, as well as TAICHI 1.0,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the first adaptive smart running shoe based on PEAK-TAICHI.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The new product has received a lot of attention from industry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watchers across the country's sportswear sector.</a:t>
            </a:r>
            <a:endParaRPr sz="1200" spc="-2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480" y="1378017"/>
            <a:ext cx="2216023" cy="3139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it-IT" altLang="zh-CN" sz="1200" dirty="0">
                <a:solidFill>
                  <a:srgbClr val="595959"/>
                </a:solidFill>
              </a:rPr>
              <a:t>What’s Next è la campagna di</a:t>
            </a:r>
          </a:p>
          <a:p>
            <a:r>
              <a:rPr lang="en-US" altLang="zh-CN" sz="1200" dirty="0" err="1">
                <a:solidFill>
                  <a:srgbClr val="595959"/>
                </a:solidFill>
              </a:rPr>
              <a:t>comunicazione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che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segnerà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il</a:t>
            </a:r>
            <a:endParaRPr lang="en-US" altLang="zh-CN" sz="1200" dirty="0">
              <a:solidFill>
                <a:srgbClr val="595959"/>
              </a:solidFill>
            </a:endParaRPr>
          </a:p>
          <a:p>
            <a:r>
              <a:rPr lang="it-IT" altLang="zh-CN" sz="1200" dirty="0">
                <a:solidFill>
                  <a:srgbClr val="595959"/>
                </a:solidFill>
              </a:rPr>
              <a:t>lancio della Peak Taichi 2019.</a:t>
            </a:r>
          </a:p>
          <a:p>
            <a:r>
              <a:rPr lang="en-US" altLang="zh-CN" sz="1200" dirty="0" err="1">
                <a:solidFill>
                  <a:srgbClr val="595959"/>
                </a:solidFill>
              </a:rPr>
              <a:t>Una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semplice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domanda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rivolta</a:t>
            </a:r>
            <a:endParaRPr lang="en-US" altLang="zh-CN" sz="1200" dirty="0">
              <a:solidFill>
                <a:srgbClr val="595959"/>
              </a:solidFill>
            </a:endParaRPr>
          </a:p>
          <a:p>
            <a:r>
              <a:rPr lang="it-IT" altLang="zh-CN" sz="1200" dirty="0">
                <a:solidFill>
                  <a:srgbClr val="595959"/>
                </a:solidFill>
              </a:rPr>
              <a:t>all’user per stimolare la sua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curiosità e per affermare che la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Taichi è l’inizio di una nuova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era </a:t>
            </a:r>
            <a:r>
              <a:rPr lang="en-US" altLang="zh-CN" sz="1200" dirty="0" err="1">
                <a:solidFill>
                  <a:srgbClr val="595959"/>
                </a:solidFill>
              </a:rPr>
              <a:t>tecnologica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che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vede</a:t>
            </a:r>
            <a:endParaRPr lang="en-US" altLang="zh-CN" sz="1200" dirty="0">
              <a:solidFill>
                <a:srgbClr val="595959"/>
              </a:solidFill>
            </a:endParaRPr>
          </a:p>
          <a:p>
            <a:r>
              <a:rPr lang="en-US" altLang="zh-CN" sz="1200" dirty="0">
                <a:solidFill>
                  <a:srgbClr val="595959"/>
                </a:solidFill>
              </a:rPr>
              <a:t>design, comfort e performance</a:t>
            </a:r>
          </a:p>
          <a:p>
            <a:r>
              <a:rPr lang="en-US" altLang="zh-CN" sz="1200" dirty="0" err="1">
                <a:solidFill>
                  <a:srgbClr val="595959"/>
                </a:solidFill>
              </a:rPr>
              <a:t>splendidamente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combinati</a:t>
            </a:r>
            <a:r>
              <a:rPr lang="en-US" altLang="zh-CN" sz="1200" dirty="0">
                <a:solidFill>
                  <a:srgbClr val="595959"/>
                </a:solidFill>
              </a:rPr>
              <a:t> in</a:t>
            </a:r>
          </a:p>
          <a:p>
            <a:r>
              <a:rPr lang="en-US" altLang="zh-CN" sz="1200" dirty="0" err="1">
                <a:solidFill>
                  <a:srgbClr val="595959"/>
                </a:solidFill>
              </a:rPr>
              <a:t>equilibrio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dinamico</a:t>
            </a:r>
            <a:r>
              <a:rPr lang="en-US" altLang="zh-CN" sz="1200" dirty="0">
                <a:solidFill>
                  <a:srgbClr val="595959"/>
                </a:solidFill>
              </a:rPr>
              <a:t>.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Tale era si completerà in future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con il lancio del lab EGGII, il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Peak workshop del future.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Il what’s next servirà anche sui</a:t>
            </a:r>
          </a:p>
          <a:p>
            <a:r>
              <a:rPr lang="it-IT" altLang="zh-CN" sz="1200" dirty="0">
                <a:solidFill>
                  <a:srgbClr val="595959"/>
                </a:solidFill>
              </a:rPr>
              <a:t>visual per giocare sul concetto</a:t>
            </a:r>
          </a:p>
          <a:p>
            <a:r>
              <a:rPr lang="en-US" altLang="zh-CN" sz="1200" dirty="0" err="1">
                <a:solidFill>
                  <a:srgbClr val="595959"/>
                </a:solidFill>
              </a:rPr>
              <a:t>di</a:t>
            </a:r>
            <a:r>
              <a:rPr lang="en-US" altLang="zh-CN" sz="1200" dirty="0">
                <a:solidFill>
                  <a:srgbClr val="595959"/>
                </a:solidFill>
              </a:rPr>
              <a:t> </a:t>
            </a:r>
            <a:r>
              <a:rPr lang="en-US" altLang="zh-CN" sz="1200" dirty="0" err="1">
                <a:solidFill>
                  <a:srgbClr val="595959"/>
                </a:solidFill>
              </a:rPr>
              <a:t>visibile</a:t>
            </a:r>
            <a:r>
              <a:rPr lang="en-US" altLang="zh-CN" sz="1200" dirty="0">
                <a:solidFill>
                  <a:srgbClr val="595959"/>
                </a:solidFill>
              </a:rPr>
              <a:t>/non </a:t>
            </a:r>
            <a:r>
              <a:rPr lang="en-US" altLang="zh-CN" sz="1200" dirty="0" err="1">
                <a:solidFill>
                  <a:srgbClr val="595959"/>
                </a:solidFill>
              </a:rPr>
              <a:t>visibile</a:t>
            </a:r>
            <a:r>
              <a:rPr lang="en-US" altLang="zh-CN" sz="1200" dirty="0">
                <a:solidFill>
                  <a:srgbClr val="595959"/>
                </a:solidFill>
              </a:rPr>
              <a:t>.</a:t>
            </a:r>
            <a:endParaRPr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7584" y="1491630"/>
            <a:ext cx="1348720" cy="2031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LANDING PAGE</a:t>
            </a:r>
          </a:p>
          <a:p>
            <a:endParaRPr lang="en-US" altLang="zh-CN" sz="1200" b="1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SOCIAL NETWORK</a:t>
            </a:r>
          </a:p>
          <a:p>
            <a:endParaRPr lang="en-US" altLang="zh-CN" sz="1200" b="1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VISUAL </a:t>
            </a:r>
          </a:p>
          <a:p>
            <a:endParaRPr lang="en-US" altLang="zh-CN" sz="1200" b="1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MERCHANDISING</a:t>
            </a:r>
          </a:p>
          <a:p>
            <a:endParaRPr lang="en-US" altLang="zh-CN" sz="1200" b="1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EVENTS</a:t>
            </a:r>
          </a:p>
          <a:p>
            <a:endParaRPr lang="en-US" altLang="zh-CN" sz="1200" b="1" baseline="0" dirty="0" smtClean="0">
              <a:solidFill>
                <a:srgbClr val="595959"/>
              </a:solidFill>
              <a:latin typeface="Calibri" pitchFamily="34" charset="0"/>
            </a:endParaRP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" pitchFamily="34" charset="0"/>
              </a:rPr>
              <a:t>INFLUENCER</a:t>
            </a:r>
            <a:endParaRPr sz="1200" b="1" dirty="0">
              <a:solidFill>
                <a:srgbClr val="585858"/>
              </a:solidFill>
              <a:latin typeface="Calibri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Taichi-Whats Next_页面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" y="0"/>
            <a:ext cx="914307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08200" y="1262193"/>
            <a:ext cx="2295320" cy="7562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9385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5" dirty="0">
                <a:solidFill>
                  <a:srgbClr val="585858"/>
                </a:solidFill>
                <a:latin typeface="Calibri"/>
                <a:cs typeface="Calibri"/>
              </a:rPr>
              <a:t>CONTACTS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C.so Vittorio</a:t>
            </a:r>
            <a:r>
              <a:rPr sz="1200" b="1" spc="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Emanuele II n. 147</a:t>
            </a:r>
          </a:p>
          <a:p>
            <a:pPr marL="1099565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65121 Pescara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6007" y="1807785"/>
            <a:ext cx="1641425" cy="57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91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Ph: + 39 085.4549616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sz="1200" b="1" dirty="0">
                <a:solidFill>
                  <a:srgbClr val="585858"/>
                </a:solidFill>
                <a:latin typeface="Calibri"/>
                <a:cs typeface="Calibri"/>
              </a:rPr>
              <a:t>info@oikoservice.com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61620" y="3068802"/>
            <a:ext cx="734937" cy="293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6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NGHTWJ+Lato-Light"/>
                <a:cs typeface="NGHTWJ+Lato-Light"/>
              </a:rPr>
              <a:t>C</a:t>
            </a:r>
            <a:r>
              <a:rPr sz="900" spc="209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900" dirty="0">
                <a:solidFill>
                  <a:srgbClr val="FFFFFF"/>
                </a:solidFill>
                <a:latin typeface="NGHTWJ+Lato-Light"/>
                <a:cs typeface="NGHTWJ+Lato-Light"/>
              </a:rPr>
              <a:t>I</a:t>
            </a:r>
            <a:r>
              <a:rPr sz="900" spc="207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900" dirty="0">
                <a:solidFill>
                  <a:srgbClr val="FFFFFF"/>
                </a:solidFill>
                <a:latin typeface="NGHTWJ+Lato-Light"/>
                <a:cs typeface="NGHTWJ+Lato-Light"/>
              </a:rPr>
              <a:t>P</a:t>
            </a:r>
            <a:r>
              <a:rPr sz="900" spc="210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900" dirty="0">
                <a:solidFill>
                  <a:srgbClr val="FFFFFF"/>
                </a:solidFill>
                <a:latin typeface="NGHTWJ+Lato-Light"/>
                <a:cs typeface="NGHTWJ+Lato-Light"/>
              </a:rPr>
              <a:t>R</a:t>
            </a:r>
            <a:r>
              <a:rPr sz="900" spc="208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900" dirty="0">
                <a:solidFill>
                  <a:srgbClr val="FFFFFF"/>
                </a:solidFill>
                <a:latin typeface="NGHTWJ+Lato-Light"/>
                <a:cs typeface="NGHTWJ+Lato-Light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35246" y="3216859"/>
            <a:ext cx="4617597" cy="2608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53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M</a:t>
            </a:r>
            <a:r>
              <a:rPr sz="800" spc="255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E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D</a:t>
            </a:r>
            <a:r>
              <a:rPr sz="800" spc="250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I</a:t>
            </a:r>
            <a:r>
              <a:rPr sz="800" spc="23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T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E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R</a:t>
            </a:r>
            <a:r>
              <a:rPr sz="800" spc="247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R</a:t>
            </a:r>
            <a:r>
              <a:rPr sz="800" spc="247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A</a:t>
            </a:r>
            <a:r>
              <a:rPr sz="800" spc="24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N</a:t>
            </a:r>
            <a:r>
              <a:rPr sz="800" spc="253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E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A</a:t>
            </a:r>
            <a:r>
              <a:rPr sz="800" spc="24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N</a:t>
            </a:r>
            <a:r>
              <a:rPr sz="800" spc="928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B</a:t>
            </a:r>
            <a:r>
              <a:rPr sz="800" spc="251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E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A</a:t>
            </a:r>
            <a:r>
              <a:rPr sz="800" spc="24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C</a:t>
            </a:r>
            <a:r>
              <a:rPr sz="800" spc="25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H</a:t>
            </a:r>
            <a:r>
              <a:rPr sz="800" spc="928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H</a:t>
            </a:r>
            <a:r>
              <a:rPr sz="800" spc="253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O</a:t>
            </a:r>
            <a:r>
              <a:rPr sz="800" spc="250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T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E</a:t>
            </a:r>
            <a:r>
              <a:rPr sz="800" spc="244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L</a:t>
            </a:r>
            <a:r>
              <a:rPr sz="800" spc="242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-</a:t>
            </a:r>
            <a:r>
              <a:rPr sz="800" spc="235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L</a:t>
            </a:r>
            <a:r>
              <a:rPr sz="800" spc="240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I</a:t>
            </a:r>
            <a:r>
              <a:rPr sz="800" spc="23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M</a:t>
            </a:r>
            <a:r>
              <a:rPr sz="800" spc="255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A</a:t>
            </a:r>
            <a:r>
              <a:rPr sz="800" spc="246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S</a:t>
            </a:r>
            <a:r>
              <a:rPr sz="800" spc="242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S</a:t>
            </a:r>
            <a:r>
              <a:rPr sz="800" spc="242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O</a:t>
            </a:r>
            <a:r>
              <a:rPr sz="800" spc="250" dirty="0">
                <a:solidFill>
                  <a:srgbClr val="FFFFFF"/>
                </a:solidFill>
                <a:latin typeface="NGHTWJ+Lato-Light"/>
                <a:cs typeface="NGHTWJ+Lato-Light"/>
              </a:rPr>
              <a:t> </a:t>
            </a:r>
            <a:r>
              <a:rPr sz="800" dirty="0">
                <a:solidFill>
                  <a:srgbClr val="FFFFFF"/>
                </a:solidFill>
                <a:latin typeface="NGHTWJ+Lato-Light"/>
                <a:cs typeface="NGHTWJ+Lato-Light"/>
              </a:rPr>
              <a:t>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033" y="1332297"/>
            <a:ext cx="1612116" cy="387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595959"/>
                </a:solidFill>
                <a:latin typeface="Calibri"/>
                <a:cs typeface="Calibri"/>
              </a:rPr>
              <a:t>PEAK-TAICHI</a:t>
            </a:r>
            <a:r>
              <a:rPr sz="1200" b="1" spc="2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libri"/>
                <a:cs typeface="Calibri"/>
              </a:rPr>
              <a:t>– VISION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86655" y="1332297"/>
            <a:ext cx="3512039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595959"/>
                </a:solidFill>
              </a:rPr>
              <a:t>Yin and yang are polar opposites and are found in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all things in life. In nature, everything tends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toward a natural state of harmony.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Concepts such as soft, pliant and feminine are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associated with yin, while concepts such as hard,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rigid and masculine are associated with yang.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Both sides complement each other completely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and together form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 perfect whole.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The same can be said of its technology which is</a:t>
            </a: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-Bold"/>
              </a:rPr>
              <a:t>able to ‘think’</a:t>
            </a:r>
            <a:r>
              <a:rPr lang="en-US" altLang="zh-CN" sz="1200" b="1" dirty="0">
                <a:solidFill>
                  <a:srgbClr val="595959"/>
                </a:solidFill>
              </a:rPr>
              <a:t>, to adapt and adjust itself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according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to the wearer and his own motion states and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other external information, assuring the ultimate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experience to the wearer.</a:t>
            </a:r>
            <a:endParaRPr sz="1200" spc="-17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880" y="1701105"/>
            <a:ext cx="3016672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altLang="zh-CN" sz="1200" dirty="0">
                <a:solidFill>
                  <a:srgbClr val="595959"/>
                </a:solidFill>
              </a:rPr>
              <a:t>Peak </a:t>
            </a:r>
            <a:r>
              <a:rPr lang="en-US" altLang="zh-CN" sz="1200" dirty="0" err="1">
                <a:solidFill>
                  <a:srgbClr val="595959"/>
                </a:solidFill>
              </a:rPr>
              <a:t>Taichi</a:t>
            </a:r>
            <a:r>
              <a:rPr lang="en-US" altLang="zh-CN" sz="1200" dirty="0">
                <a:solidFill>
                  <a:srgbClr val="595959"/>
                </a:solidFill>
              </a:rPr>
              <a:t> strategy is focused on adaptive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nature of its own technology: your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performance will only depend on your energy;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your ground will be your opportunity and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never ever your limits. In its philosophical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principle, Tai Chi represents the ultimate of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ultimate, everything is composed of two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opposite, but entirely complementary,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elements of Yin and yang, working in a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relationship which is in perpetual balance.</a:t>
            </a:r>
          </a:p>
          <a:p>
            <a:r>
              <a:rPr lang="en-US" altLang="zh-CN" sz="1200" b="1" baseline="0" dirty="0" smtClean="0">
                <a:solidFill>
                  <a:srgbClr val="595959"/>
                </a:solidFill>
                <a:latin typeface="Calibri-Bold"/>
              </a:rPr>
              <a:t>Tai Chi </a:t>
            </a:r>
            <a:r>
              <a:rPr lang="en-US" altLang="zh-CN" sz="1200" b="1" dirty="0">
                <a:solidFill>
                  <a:srgbClr val="595959"/>
                </a:solidFill>
              </a:rPr>
              <a:t>consists of exercises equally balanced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between yin and yang, which is why it is so</a:t>
            </a:r>
          </a:p>
          <a:p>
            <a:r>
              <a:rPr lang="en-US" altLang="zh-CN" sz="1200" dirty="0">
                <a:solidFill>
                  <a:srgbClr val="595959"/>
                </a:solidFill>
              </a:rPr>
              <a:t>remarkably effective.</a:t>
            </a:r>
            <a:endParaRPr sz="1200" dirty="0">
              <a:solidFill>
                <a:srgbClr val="595959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6977" y="1332297"/>
            <a:ext cx="1056009" cy="57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spc="-11" dirty="0">
                <a:solidFill>
                  <a:srgbClr val="595959"/>
                </a:solidFill>
                <a:latin typeface="Calibri"/>
                <a:cs typeface="Calibri"/>
              </a:rPr>
              <a:t>PEAK-TAICHI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b="1" spc="-10" dirty="0">
                <a:solidFill>
                  <a:srgbClr val="595959"/>
                </a:solidFill>
                <a:latin typeface="Calibri"/>
                <a:cs typeface="Calibri"/>
              </a:rPr>
              <a:t>MOODTABLE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6977" y="1880937"/>
            <a:ext cx="1959329" cy="1490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_Performance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Apparel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_athletes</a:t>
            </a:r>
            <a:r>
              <a:rPr sz="1200" spc="12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and active people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_keep cool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_comfortable</a:t>
            </a:r>
            <a:r>
              <a:rPr sz="1200" spc="10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and dry</a:t>
            </a:r>
          </a:p>
          <a:p>
            <a:pPr marL="0" marR="0">
              <a:lnSpc>
                <a:spcPts val="1250"/>
              </a:lnSpc>
              <a:spcBef>
                <a:spcPts val="141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_innovative, high-tech</a:t>
            </a:r>
          </a:p>
          <a:p>
            <a:pPr marL="69799" marR="0">
              <a:lnSpc>
                <a:spcPts val="1250"/>
              </a:lnSpc>
              <a:spcBef>
                <a:spcPts val="165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performing material</a:t>
            </a:r>
          </a:p>
          <a:p>
            <a:pPr marL="0" marR="0">
              <a:lnSpc>
                <a:spcPts val="1250"/>
              </a:lnSpc>
              <a:spcBef>
                <a:spcPts val="187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_sportswear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7" y="3161097"/>
            <a:ext cx="1179965" cy="57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595959"/>
                </a:solidFill>
                <a:latin typeface="Calibri"/>
                <a:cs typeface="Calibri"/>
              </a:rPr>
              <a:t>_urban lifestyle</a:t>
            </a:r>
          </a:p>
          <a:p>
            <a:pPr marL="0" marR="0">
              <a:lnSpc>
                <a:spcPts val="1250"/>
              </a:lnSpc>
              <a:spcBef>
                <a:spcPts val="211"/>
              </a:spcBef>
              <a:spcAft>
                <a:spcPts val="0"/>
              </a:spcAft>
            </a:pPr>
            <a:r>
              <a:rPr sz="1200" spc="-12" dirty="0">
                <a:solidFill>
                  <a:srgbClr val="595959"/>
                </a:solidFill>
                <a:latin typeface="Calibri"/>
                <a:cs typeface="Calibri"/>
              </a:rPr>
              <a:t>_Workout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1213</Words>
  <Application>Microsoft Office PowerPoint</Application>
  <PresentationFormat>全屏显示(16:9)</PresentationFormat>
  <Paragraphs>205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Calibri</vt:lpstr>
      <vt:lpstr>Calibri-Bold</vt:lpstr>
      <vt:lpstr>LBJLSO+ArialMT</vt:lpstr>
      <vt:lpstr>NGHTWJ+Lato-Light</vt:lpstr>
      <vt:lpstr>Theme Office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Administrator</dc:creator>
  <cp:lastModifiedBy>User</cp:lastModifiedBy>
  <cp:revision>17</cp:revision>
  <dcterms:modified xsi:type="dcterms:W3CDTF">2019-07-31T08:24:53Z</dcterms:modified>
</cp:coreProperties>
</file>